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</p:sldMasterIdLst>
  <p:notesMasterIdLst>
    <p:notesMasterId r:id="rId19"/>
  </p:notesMasterIdLst>
  <p:sldIdLst>
    <p:sldId id="256" r:id="rId5"/>
    <p:sldId id="257" r:id="rId6"/>
    <p:sldId id="263" r:id="rId7"/>
    <p:sldId id="275" r:id="rId8"/>
    <p:sldId id="282" r:id="rId9"/>
    <p:sldId id="286" r:id="rId10"/>
    <p:sldId id="300" r:id="rId11"/>
    <p:sldId id="301" r:id="rId12"/>
    <p:sldId id="299" r:id="rId13"/>
    <p:sldId id="302" r:id="rId14"/>
    <p:sldId id="303" r:id="rId15"/>
    <p:sldId id="285" r:id="rId16"/>
    <p:sldId id="304" r:id="rId17"/>
    <p:sldId id="297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Microsoft Sans Serif" panose="020B0604020202020204" pitchFamily="34" charset="0"/>
      <p:regular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Raleway Thin" panose="020B0604020202020204" charset="0"/>
      <p:regular r:id="rId29"/>
      <p:bold r:id="rId30"/>
      <p:italic r:id="rId31"/>
      <p:boldItalic r:id="rId32"/>
    </p:embeddedFont>
    <p:embeddedFont>
      <p:font typeface="Arial Black" panose="020B0A04020102020204" pitchFamily="34" charset="0"/>
      <p:bold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57"/>
            <p14:sldId id="263"/>
            <p14:sldId id="275"/>
            <p14:sldId id="282"/>
            <p14:sldId id="286"/>
            <p14:sldId id="300"/>
            <p14:sldId id="301"/>
            <p14:sldId id="299"/>
            <p14:sldId id="302"/>
            <p14:sldId id="303"/>
            <p14:sldId id="285"/>
            <p14:sldId id="304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B00"/>
    <a:srgbClr val="EF4815"/>
    <a:srgbClr val="043365"/>
    <a:srgbClr val="E6E4E2"/>
    <a:srgbClr val="323232"/>
    <a:srgbClr val="043364"/>
    <a:srgbClr val="872000"/>
    <a:srgbClr val="FA7046"/>
    <a:srgbClr val="873D26"/>
    <a:srgbClr val="D45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94" autoAdjust="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This can be used as a default slide for Incedo introduction.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098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33b1b3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33b1b3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8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09780768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09780768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• Body Slide (Large text box)</a:t>
            </a:r>
            <a:endParaRPr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• Goal:</a:t>
            </a:r>
            <a:r>
              <a:rPr lang="en" i="1">
                <a:solidFill>
                  <a:schemeClr val="dk1"/>
                </a:solidFill>
              </a:rPr>
              <a:t> Provides ample text space for more detailed explanations.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• Required to Include:</a:t>
            </a:r>
            <a:r>
              <a:rPr lang="en" i="1">
                <a:solidFill>
                  <a:schemeClr val="dk1"/>
                </a:solidFill>
              </a:rPr>
              <a:t> Header title; text; Incedo logo.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• Optionally include:</a:t>
            </a:r>
            <a:r>
              <a:rPr lang="en" i="1">
                <a:solidFill>
                  <a:schemeClr val="dk1"/>
                </a:solidFill>
              </a:rPr>
              <a:t> Subheader.</a:t>
            </a:r>
            <a:endParaRPr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8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36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8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49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1544384" y="1502397"/>
            <a:ext cx="6380240" cy="70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Calibri"/>
              </a:rPr>
              <a:t>Incedo System Monitor </a:t>
            </a:r>
            <a:endParaRPr sz="3600" b="1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02262"/>
              </p:ext>
            </p:extLst>
          </p:nvPr>
        </p:nvGraphicFramePr>
        <p:xfrm>
          <a:off x="840184" y="3422972"/>
          <a:ext cx="2366338" cy="1379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338">
                  <a:extLst>
                    <a:ext uri="{9D8B030D-6E8A-4147-A177-3AD203B41FA5}">
                      <a16:colId xmlns:a16="http://schemas.microsoft.com/office/drawing/2014/main" val="596921757"/>
                    </a:ext>
                  </a:extLst>
                </a:gridCol>
              </a:tblGrid>
              <a:tr h="330845">
                <a:tc>
                  <a:txBody>
                    <a:bodyPr/>
                    <a:lstStyle/>
                    <a:p>
                      <a:pPr algn="ctr"/>
                      <a:r>
                        <a:rPr lang="en-IN" sz="2400" i="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Mentors</a:t>
                      </a:r>
                      <a:endParaRPr lang="en-IN" sz="2400" i="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248"/>
                  </a:ext>
                </a:extLst>
              </a:tr>
              <a:tr h="307449">
                <a:tc>
                  <a:txBody>
                    <a:bodyPr/>
                    <a:lstStyle/>
                    <a:p>
                      <a:r>
                        <a:rPr lang="en-IN" b="1" dirty="0" smtClean="0"/>
                        <a:t>1. Joy</a:t>
                      </a:r>
                      <a:r>
                        <a:rPr lang="en-IN" b="1" baseline="0" dirty="0" smtClean="0"/>
                        <a:t> Asthana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4753742"/>
                  </a:ext>
                </a:extLst>
              </a:tr>
              <a:tr h="307449">
                <a:tc>
                  <a:txBody>
                    <a:bodyPr/>
                    <a:lstStyle/>
                    <a:p>
                      <a:r>
                        <a:rPr lang="en-IN" b="1" dirty="0" smtClean="0"/>
                        <a:t>2. Ashutosh Gupta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25981955"/>
                  </a:ext>
                </a:extLst>
              </a:tr>
              <a:tr h="307449">
                <a:tc>
                  <a:txBody>
                    <a:bodyPr/>
                    <a:lstStyle/>
                    <a:p>
                      <a:r>
                        <a:rPr lang="en-IN" b="1" dirty="0" smtClean="0"/>
                        <a:t>3. Ramkumar</a:t>
                      </a:r>
                      <a:r>
                        <a:rPr lang="en-IN" b="1" baseline="0" dirty="0" smtClean="0"/>
                        <a:t> Lodhi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471744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60756"/>
              </p:ext>
            </p:extLst>
          </p:nvPr>
        </p:nvGraphicFramePr>
        <p:xfrm>
          <a:off x="6262486" y="2773935"/>
          <a:ext cx="2558784" cy="202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784">
                  <a:extLst>
                    <a:ext uri="{9D8B030D-6E8A-4147-A177-3AD203B41FA5}">
                      <a16:colId xmlns:a16="http://schemas.microsoft.com/office/drawing/2014/main" val="596921757"/>
                    </a:ext>
                  </a:extLst>
                </a:gridCol>
              </a:tblGrid>
              <a:tr h="593700">
                <a:tc>
                  <a:txBody>
                    <a:bodyPr/>
                    <a:lstStyle/>
                    <a:p>
                      <a:pPr algn="ctr"/>
                      <a:r>
                        <a:rPr lang="en-IN" sz="2400" i="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Team</a:t>
                      </a:r>
                      <a:r>
                        <a:rPr lang="en-IN" sz="2400" i="0" baseline="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Members</a:t>
                      </a:r>
                      <a:endParaRPr lang="en-IN" sz="2400" i="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248"/>
                  </a:ext>
                </a:extLst>
              </a:tr>
              <a:tr h="358721">
                <a:tc>
                  <a:txBody>
                    <a:bodyPr/>
                    <a:lstStyle/>
                    <a:p>
                      <a:r>
                        <a:rPr lang="en-IN" b="1" dirty="0" smtClean="0"/>
                        <a:t>1. Pavitar</a:t>
                      </a:r>
                      <a:r>
                        <a:rPr lang="en-IN" b="1" baseline="0" dirty="0" smtClean="0"/>
                        <a:t> Goyal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4753742"/>
                  </a:ext>
                </a:extLst>
              </a:tr>
              <a:tr h="358721">
                <a:tc>
                  <a:txBody>
                    <a:bodyPr/>
                    <a:lstStyle/>
                    <a:p>
                      <a:r>
                        <a:rPr lang="en-IN" b="1" dirty="0" smtClean="0"/>
                        <a:t>2. Ishika</a:t>
                      </a:r>
                      <a:r>
                        <a:rPr lang="en-IN" b="1" baseline="0" dirty="0" smtClean="0"/>
                        <a:t> Bhatt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25981955"/>
                  </a:ext>
                </a:extLst>
              </a:tr>
              <a:tr h="358721">
                <a:tc>
                  <a:txBody>
                    <a:bodyPr/>
                    <a:lstStyle/>
                    <a:p>
                      <a:r>
                        <a:rPr lang="en-IN" b="1" dirty="0" smtClean="0"/>
                        <a:t>3.</a:t>
                      </a:r>
                      <a:r>
                        <a:rPr lang="en-IN" b="1" baseline="0" dirty="0" smtClean="0"/>
                        <a:t> Nizamuddin Syed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4717447"/>
                  </a:ext>
                </a:extLst>
              </a:tr>
              <a:tr h="358721">
                <a:tc>
                  <a:txBody>
                    <a:bodyPr/>
                    <a:lstStyle/>
                    <a:p>
                      <a:r>
                        <a:rPr lang="en-IN" b="1" dirty="0" smtClean="0"/>
                        <a:t>4. Esha Sali</a:t>
                      </a:r>
                      <a:endParaRPr lang="en-IN" b="1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9368636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546" y="3550542"/>
            <a:ext cx="1285916" cy="1251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2050" name="Picture 2" descr="https://user-images.githubusercontent.com/68504084/183834009-7a55e4de-96e7-4c19-bbeb-b7898a0e74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7" y="1067260"/>
            <a:ext cx="3995883" cy="3004657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ser-images.githubusercontent.com/68504084/183834003-4c66a3c6-b5c6-4694-95ff-8cad42dd69e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25" y="1067260"/>
            <a:ext cx="4754451" cy="3004657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37;p55"/>
          <p:cNvSpPr txBox="1"/>
          <p:nvPr/>
        </p:nvSpPr>
        <p:spPr>
          <a:xfrm>
            <a:off x="-82089" y="4071917"/>
            <a:ext cx="4152643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>
              <a:buSzPts val="1100"/>
            </a:pPr>
            <a:r>
              <a:rPr lang="en-IN" sz="1200" b="1" i="0" u="none" strike="noStrike" cap="none" dirty="0" smtClean="0">
                <a:solidFill>
                  <a:srgbClr val="C00000"/>
                </a:solidFill>
                <a:latin typeface="+mn-lt"/>
                <a:ea typeface="Calibri"/>
                <a:cs typeface="Calibri"/>
                <a:sym typeface="Calibri"/>
              </a:rPr>
              <a:t>UI DASHBOARD </a:t>
            </a:r>
            <a:endParaRPr sz="1200" b="1" i="0" u="none" strike="noStrike" cap="none" dirty="0">
              <a:solidFill>
                <a:srgbClr val="C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37;p55"/>
          <p:cNvSpPr txBox="1"/>
          <p:nvPr/>
        </p:nvSpPr>
        <p:spPr>
          <a:xfrm>
            <a:off x="4605928" y="4071917"/>
            <a:ext cx="4152643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>
              <a:buSzPts val="1100"/>
            </a:pPr>
            <a:r>
              <a:rPr lang="en-IN" sz="1200" b="1" dirty="0" smtClean="0">
                <a:solidFill>
                  <a:srgbClr val="C00000"/>
                </a:solidFill>
                <a:latin typeface="+mn-lt"/>
                <a:ea typeface="Calibri"/>
                <a:cs typeface="Calibri"/>
                <a:sym typeface="Calibri"/>
              </a:rPr>
              <a:t>CLIENT INFORMATION </a:t>
            </a:r>
            <a:endParaRPr sz="1200" b="1" i="0" u="none" strike="noStrike" cap="none" dirty="0">
              <a:solidFill>
                <a:srgbClr val="C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7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988" y="2031331"/>
            <a:ext cx="7315200" cy="572700"/>
          </a:xfrm>
        </p:spPr>
        <p:txBody>
          <a:bodyPr/>
          <a:lstStyle/>
          <a:p>
            <a:r>
              <a:rPr lang="en-IN" dirty="0" smtClean="0"/>
              <a:t>				</a:t>
            </a:r>
            <a:r>
              <a:rPr lang="en-IN" sz="4000" dirty="0" smtClean="0">
                <a:latin typeface="+mj-lt"/>
              </a:rPr>
              <a:t>Demo</a:t>
            </a:r>
            <a:endParaRPr lang="en-I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7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37" name="Google Shape;187;p39"/>
          <p:cNvSpPr/>
          <p:nvPr/>
        </p:nvSpPr>
        <p:spPr>
          <a:xfrm>
            <a:off x="302162" y="559308"/>
            <a:ext cx="8732981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SzPts val="1400"/>
            </a:pPr>
            <a:r>
              <a:rPr lang="en-US" sz="1200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Our Project has covered almost all the basic requirements. Further features and improvements that can be added are as follows:</a:t>
            </a:r>
            <a:endParaRPr lang="en-US" sz="12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06;p54"/>
          <p:cNvSpPr txBox="1"/>
          <p:nvPr/>
        </p:nvSpPr>
        <p:spPr>
          <a:xfrm>
            <a:off x="6650260" y="1072857"/>
            <a:ext cx="2608800" cy="62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1050" b="1" dirty="0" smtClean="0">
                <a:solidFill>
                  <a:srgbClr val="C00000"/>
                </a:solidFill>
                <a:latin typeface="+mn-lt"/>
              </a:rPr>
              <a:t>Database Queries</a:t>
            </a:r>
            <a:endParaRPr lang="en-IN" sz="1000" b="1" dirty="0" smtClean="0">
              <a:solidFill>
                <a:srgbClr val="C00000"/>
              </a:solidFill>
              <a:latin typeface="+mn-lt"/>
            </a:endParaRPr>
          </a:p>
          <a:p>
            <a:pPr lvl="0" algn="ctr"/>
            <a:r>
              <a:rPr lang="en-IN" sz="1000" dirty="0" smtClean="0">
                <a:latin typeface="+mn-lt"/>
              </a:rPr>
              <a:t>Additional </a:t>
            </a:r>
            <a:r>
              <a:rPr lang="en-IN" sz="1000" dirty="0">
                <a:latin typeface="+mn-lt"/>
              </a:rPr>
              <a:t>queries can be added to the database to retrieve crucial or required data</a:t>
            </a:r>
            <a:endParaRPr sz="1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807;p54"/>
          <p:cNvSpPr txBox="1"/>
          <p:nvPr/>
        </p:nvSpPr>
        <p:spPr>
          <a:xfrm>
            <a:off x="6727660" y="1908500"/>
            <a:ext cx="2454000" cy="7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N" sz="1050" b="1" dirty="0" smtClean="0">
                <a:solidFill>
                  <a:srgbClr val="C00000"/>
                </a:solidFill>
                <a:latin typeface="+mn-lt"/>
              </a:rPr>
              <a:t>Security Functions</a:t>
            </a:r>
          </a:p>
          <a:p>
            <a:pPr lvl="0" algn="ctr"/>
            <a:r>
              <a:rPr lang="en-IN" sz="1000" dirty="0" smtClean="0">
                <a:latin typeface="+mn-lt"/>
              </a:rPr>
              <a:t>Additional </a:t>
            </a:r>
            <a:r>
              <a:rPr lang="en-IN" sz="1000" dirty="0">
                <a:latin typeface="+mn-lt"/>
              </a:rPr>
              <a:t>security features could be incorporated.</a:t>
            </a:r>
          </a:p>
        </p:txBody>
      </p:sp>
      <p:sp>
        <p:nvSpPr>
          <p:cNvPr id="44" name="Google Shape;808;p54"/>
          <p:cNvSpPr txBox="1"/>
          <p:nvPr/>
        </p:nvSpPr>
        <p:spPr>
          <a:xfrm>
            <a:off x="6705395" y="2558697"/>
            <a:ext cx="23803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050" b="1" dirty="0" smtClean="0">
                <a:solidFill>
                  <a:srgbClr val="C00000"/>
                </a:solidFill>
                <a:latin typeface="+mn-lt"/>
              </a:rPr>
              <a:t>Comprehensive Analytics</a:t>
            </a:r>
          </a:p>
          <a:p>
            <a:pPr algn="ctr"/>
            <a:r>
              <a:rPr lang="en-IN" sz="1000" dirty="0" smtClean="0">
                <a:latin typeface="+mn-lt"/>
              </a:rPr>
              <a:t>The </a:t>
            </a:r>
            <a:r>
              <a:rPr lang="en-IN" sz="1000" dirty="0">
                <a:latin typeface="+mn-lt"/>
              </a:rPr>
              <a:t>structure of system information collected and delivered over the network can be further enhanced to include extensive analytics data to measure work-time, work-output, in-focus apps, real-time file-changes stats, screenshots, idle-windows, and so on.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09;p54"/>
          <p:cNvSpPr txBox="1"/>
          <p:nvPr/>
        </p:nvSpPr>
        <p:spPr>
          <a:xfrm>
            <a:off x="6684378" y="4073204"/>
            <a:ext cx="2380343" cy="69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000" b="1" dirty="0" smtClean="0">
                <a:solidFill>
                  <a:srgbClr val="C00000"/>
                </a:solidFill>
                <a:latin typeface="+mn-lt"/>
              </a:rPr>
              <a:t>Back-Up </a:t>
            </a:r>
            <a:endParaRPr lang="en-IN" sz="10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en-IN" sz="1000" dirty="0" smtClean="0">
                <a:solidFill>
                  <a:schemeClr val="tx1"/>
                </a:solidFill>
                <a:latin typeface="+mn-lt"/>
              </a:rPr>
              <a:t>In the case of a server crash, there can be a back up server that will handle all the operations</a:t>
            </a:r>
            <a:r>
              <a:rPr lang="en-IN" sz="1000" b="1" dirty="0" smtClean="0">
                <a:solidFill>
                  <a:srgbClr val="C00000"/>
                </a:solidFill>
                <a:latin typeface="+mn-lt"/>
              </a:rPr>
              <a:t>.</a:t>
            </a:r>
          </a:p>
        </p:txBody>
      </p:sp>
      <p:sp>
        <p:nvSpPr>
          <p:cNvPr id="46" name="Google Shape;810;p54"/>
          <p:cNvSpPr txBox="1"/>
          <p:nvPr/>
        </p:nvSpPr>
        <p:spPr>
          <a:xfrm>
            <a:off x="153494" y="965911"/>
            <a:ext cx="23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 smtClean="0">
                <a:solidFill>
                  <a:srgbClr val="C00000"/>
                </a:solidFill>
                <a:latin typeface="+mn-lt"/>
                <a:ea typeface="Calibri"/>
                <a:cs typeface="Calibri"/>
                <a:sym typeface="Calibri"/>
              </a:rPr>
              <a:t>More Client</a:t>
            </a:r>
            <a:r>
              <a:rPr lang="en-US" sz="1000" b="1" dirty="0" smtClean="0">
                <a:solidFill>
                  <a:srgbClr val="C00000"/>
                </a:solidFill>
                <a:latin typeface="+mn-lt"/>
                <a:ea typeface="Calibri"/>
                <a:cs typeface="Calibri"/>
                <a:sym typeface="Calibri"/>
              </a:rPr>
              <a:t> Functionalities</a:t>
            </a:r>
            <a:endParaRPr lang="en-US" sz="1000" b="1" dirty="0" smtClean="0">
              <a:solidFill>
                <a:srgbClr val="C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On the client end, functionalities such as 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password 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authentication and ability to reconnect to server after terminating connection can be </a:t>
            </a:r>
            <a:r>
              <a:rPr lang="en-US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added.</a:t>
            </a:r>
            <a:endParaRPr sz="1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811;p54"/>
          <p:cNvSpPr txBox="1"/>
          <p:nvPr/>
        </p:nvSpPr>
        <p:spPr>
          <a:xfrm>
            <a:off x="189657" y="1830250"/>
            <a:ext cx="23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  <a:latin typeface="+mn-lt"/>
              </a:rPr>
              <a:t>Configuration Functionality</a:t>
            </a:r>
            <a:endParaRPr lang="en-US" sz="1050" b="1" dirty="0" smtClean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en-US" sz="1000" dirty="0" smtClean="0">
                <a:latin typeface="+mn-lt"/>
              </a:rPr>
              <a:t>The ability to configure new server accounts can be implemented in the server GUI.</a:t>
            </a:r>
            <a:endParaRPr lang="en-US" sz="1000" dirty="0">
              <a:latin typeface="+mn-lt"/>
            </a:endParaRPr>
          </a:p>
        </p:txBody>
      </p:sp>
      <p:sp>
        <p:nvSpPr>
          <p:cNvPr id="48" name="Google Shape;812;p54"/>
          <p:cNvSpPr txBox="1"/>
          <p:nvPr/>
        </p:nvSpPr>
        <p:spPr>
          <a:xfrm>
            <a:off x="-66247" y="2664753"/>
            <a:ext cx="268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 smtClean="0">
                <a:solidFill>
                  <a:srgbClr val="C00000"/>
                </a:solidFill>
                <a:latin typeface="+mn-lt"/>
                <a:ea typeface="Calibri"/>
                <a:cs typeface="Calibri"/>
                <a:sym typeface="Calibri"/>
              </a:rPr>
              <a:t>UI</a:t>
            </a:r>
            <a:endParaRPr lang="en-IN" sz="1000" b="1" dirty="0" smtClean="0">
              <a:solidFill>
                <a:srgbClr val="C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UI can be added on the client side too,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for easier communication </a:t>
            </a:r>
            <a:endParaRPr sz="1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813;p54"/>
          <p:cNvSpPr txBox="1"/>
          <p:nvPr/>
        </p:nvSpPr>
        <p:spPr>
          <a:xfrm>
            <a:off x="227863" y="3368265"/>
            <a:ext cx="21581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050" b="1" dirty="0" smtClean="0">
                <a:solidFill>
                  <a:srgbClr val="C00000"/>
                </a:solidFill>
                <a:latin typeface="+mn-lt"/>
              </a:rPr>
              <a:t>Data Archiving</a:t>
            </a:r>
          </a:p>
          <a:p>
            <a:pPr algn="ctr"/>
            <a:r>
              <a:rPr lang="en-IN" sz="1000" dirty="0" smtClean="0">
                <a:latin typeface="+mn-lt"/>
              </a:rPr>
              <a:t>We </a:t>
            </a:r>
            <a:r>
              <a:rPr lang="en-IN" sz="1000" dirty="0">
                <a:latin typeface="+mn-lt"/>
              </a:rPr>
              <a:t>can use data archiving to identify the data that is no longer in use and move it from our database systems onto long-term storage systems so that it can always be put back into service if necessary. We can also build a functionality that deletes archived data on a regular basis.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86012" y="1360634"/>
            <a:ext cx="1946502" cy="86563"/>
            <a:chOff x="2386012" y="1360634"/>
            <a:chExt cx="1946502" cy="86563"/>
          </a:xfrm>
        </p:grpSpPr>
        <p:sp>
          <p:nvSpPr>
            <p:cNvPr id="3" name="Oval 2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2429293" y="1403916"/>
              <a:ext cx="1903221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581971" y="2263703"/>
            <a:ext cx="1046060" cy="86563"/>
            <a:chOff x="2386012" y="1360634"/>
            <a:chExt cx="1046060" cy="86563"/>
          </a:xfrm>
        </p:grpSpPr>
        <p:sp>
          <p:nvSpPr>
            <p:cNvPr id="21" name="Oval 20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2429293" y="1403916"/>
              <a:ext cx="100277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786721" y="3153050"/>
            <a:ext cx="652260" cy="86563"/>
            <a:chOff x="2386012" y="1360634"/>
            <a:chExt cx="652260" cy="86563"/>
          </a:xfrm>
        </p:grpSpPr>
        <p:sp>
          <p:nvSpPr>
            <p:cNvPr id="24" name="Oval 23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2429293" y="1403916"/>
              <a:ext cx="60897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rot="10800000">
            <a:off x="5341257" y="4037440"/>
            <a:ext cx="1429685" cy="86563"/>
            <a:chOff x="2386012" y="1360634"/>
            <a:chExt cx="1429685" cy="86563"/>
          </a:xfrm>
        </p:grpSpPr>
        <p:sp>
          <p:nvSpPr>
            <p:cNvPr id="27" name="Oval 26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10800000" flipH="1">
              <a:off x="2429293" y="1403916"/>
              <a:ext cx="138640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0800000">
            <a:off x="5720371" y="2993177"/>
            <a:ext cx="1050571" cy="86563"/>
            <a:chOff x="2386012" y="1360634"/>
            <a:chExt cx="1050571" cy="86563"/>
          </a:xfrm>
        </p:grpSpPr>
        <p:sp>
          <p:nvSpPr>
            <p:cNvPr id="30" name="Oval 29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10800000" flipH="1">
              <a:off x="2429293" y="1403916"/>
              <a:ext cx="10072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10800000">
            <a:off x="5812961" y="2259961"/>
            <a:ext cx="957981" cy="86563"/>
            <a:chOff x="2386012" y="1360634"/>
            <a:chExt cx="957981" cy="86563"/>
          </a:xfrm>
        </p:grpSpPr>
        <p:sp>
          <p:nvSpPr>
            <p:cNvPr id="33" name="Oval 32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10800000" flipH="1">
              <a:off x="2429293" y="1403916"/>
              <a:ext cx="9147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10800000">
            <a:off x="4905829" y="1335800"/>
            <a:ext cx="1865113" cy="86563"/>
            <a:chOff x="2386012" y="1360634"/>
            <a:chExt cx="1865113" cy="86563"/>
          </a:xfrm>
        </p:grpSpPr>
        <p:sp>
          <p:nvSpPr>
            <p:cNvPr id="36" name="Oval 35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10800000" flipH="1">
              <a:off x="2429293" y="1403916"/>
              <a:ext cx="1821832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386012" y="3986641"/>
            <a:ext cx="1429685" cy="86563"/>
            <a:chOff x="2386012" y="1360634"/>
            <a:chExt cx="1429685" cy="86563"/>
          </a:xfrm>
        </p:grpSpPr>
        <p:sp>
          <p:nvSpPr>
            <p:cNvPr id="52" name="Oval 51"/>
            <p:cNvSpPr/>
            <p:nvPr/>
          </p:nvSpPr>
          <p:spPr>
            <a:xfrm>
              <a:off x="2386012" y="1360634"/>
              <a:ext cx="86563" cy="86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0800000" flipH="1">
              <a:off x="2429293" y="1403916"/>
              <a:ext cx="138640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24" y="1169569"/>
            <a:ext cx="3365368" cy="3350956"/>
          </a:xfrm>
          <a:prstGeom prst="rect">
            <a:avLst/>
          </a:prstGeom>
          <a:noFill/>
        </p:spPr>
      </p:pic>
      <p:sp>
        <p:nvSpPr>
          <p:cNvPr id="39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4028187" y="2440590"/>
            <a:ext cx="2242124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Future </a:t>
            </a:r>
          </a:p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Scope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732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63039" y="2081780"/>
            <a:ext cx="4534163" cy="572700"/>
          </a:xfrm>
        </p:spPr>
        <p:txBody>
          <a:bodyPr/>
          <a:lstStyle/>
          <a:p>
            <a:r>
              <a:rPr lang="en-IN" dirty="0" smtClean="0"/>
              <a:t>			</a:t>
            </a:r>
            <a:r>
              <a:rPr lang="en-IN" sz="3600" dirty="0" smtClean="0">
                <a:latin typeface="+mn-lt"/>
              </a:rPr>
              <a:t>QnA</a:t>
            </a:r>
            <a:endParaRPr lang="en-IN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9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973469" y="1529123"/>
            <a:ext cx="7233077" cy="150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algn="ctr"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800" dirty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Thank </a:t>
            </a:r>
            <a:r>
              <a:rPr lang="en-IN" sz="2800" dirty="0" smtClean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You!</a:t>
            </a:r>
            <a:endParaRPr lang="en-IN" sz="2800" dirty="0">
              <a:solidFill>
                <a:srgbClr val="04336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0" y="4908550"/>
            <a:ext cx="306388" cy="2349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563419" y="1014292"/>
            <a:ext cx="4414731" cy="2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2857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Problem Statement</a:t>
            </a:r>
            <a:endParaRPr lang="en" sz="1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Introduction</a:t>
            </a:r>
            <a:endParaRPr lang="en-IN" sz="1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Block Diagram</a:t>
            </a:r>
            <a:endParaRPr lang="en-IN" sz="1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Special Features</a:t>
            </a: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Demo</a:t>
            </a:r>
            <a:endParaRPr lang="en-IN" sz="1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9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Future Scope</a:t>
            </a:r>
            <a:endParaRPr lang="en-IN" sz="1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76511"/>
            <a:ext cx="6476677" cy="8377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BA2B00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Trebuchet MS"/>
              </a:rPr>
              <a:t>Contents</a:t>
            </a:r>
            <a:endParaRPr lang="en-IN" sz="2800" b="1" dirty="0">
              <a:solidFill>
                <a:srgbClr val="BA2B00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55;p25"/>
          <p:cNvSpPr txBox="1"/>
          <p:nvPr/>
        </p:nvSpPr>
        <p:spPr>
          <a:xfrm>
            <a:off x="129769" y="591671"/>
            <a:ext cx="9144000" cy="447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25000"/>
              </a:lnSpc>
              <a:buSzPts val="1100"/>
              <a:buFont typeface="Arial" panose="020B0604020202020204" pitchFamily="34" charset="0"/>
              <a:buChar char="•"/>
              <a:defRPr/>
            </a:pP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The goal of the problem statement given to us was to fetch the </a:t>
            </a:r>
            <a:r>
              <a:rPr lang="en-US" sz="12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System Information 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from the User’s System, </a:t>
            </a:r>
            <a:r>
              <a:rPr lang="en-US" sz="12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measure and analyze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the system information that is fetched and provide proper feedback to </a:t>
            </a:r>
            <a:r>
              <a:rPr lang="en-US" sz="12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enhance a system’s performance</a:t>
            </a:r>
            <a:r>
              <a:rPr lang="en-US" sz="12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>
              <a:lnSpc>
                <a:spcPct val="125000"/>
              </a:lnSpc>
              <a:buSzPts val="1100"/>
              <a:defRPr/>
            </a:pPr>
            <a:endParaRPr lang="en-US" sz="1200" dirty="0" smtClean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25000"/>
              </a:lnSpc>
              <a:buSzPts val="1100"/>
              <a:buFont typeface="Arial" panose="020B0604020202020204" pitchFamily="34" charset="0"/>
              <a:buChar char="•"/>
              <a:defRPr/>
            </a:pP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Monitoring important systems is extremely important and a key component in order to achieve increased </a:t>
            </a: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efficiency, stability and profitability over the network</a:t>
            </a: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 </a:t>
            </a:r>
          </a:p>
          <a:p>
            <a:pPr>
              <a:lnSpc>
                <a:spcPct val="125000"/>
              </a:lnSpc>
              <a:buSzPts val="1100"/>
              <a:defRPr/>
            </a:pPr>
            <a:endParaRPr lang="en" sz="120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25000"/>
              </a:lnSpc>
              <a:buSzPts val="1100"/>
              <a:buFont typeface="Arial" panose="020B0604020202020204" pitchFamily="34" charset="0"/>
              <a:buChar char="•"/>
              <a:defRPr/>
            </a:pP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This can be achieved using a </a:t>
            </a: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central monitoring system </a:t>
            </a: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to gather data periodically and provide a </a:t>
            </a: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consolidated analysis</a:t>
            </a: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and </a:t>
            </a: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meaningful interpretation </a:t>
            </a:r>
            <a:r>
              <a:rPr lang="en" sz="120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of the system information.</a:t>
            </a:r>
          </a:p>
          <a:p>
            <a:pPr>
              <a:lnSpc>
                <a:spcPct val="125000"/>
              </a:lnSpc>
              <a:buSzPts val="1100"/>
              <a:defRPr/>
            </a:pPr>
            <a:endParaRPr lang="en" sz="120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2">
              <a:lnSpc>
                <a:spcPct val="125000"/>
              </a:lnSpc>
              <a:buSzPts val="1100"/>
              <a:defRPr/>
            </a:pP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	This analysis helps to provide the user with :</a:t>
            </a:r>
          </a:p>
          <a:p>
            <a:pPr lvl="4">
              <a:lnSpc>
                <a:spcPct val="125000"/>
              </a:lnSpc>
              <a:buSzPts val="1100"/>
              <a:defRPr/>
            </a:pPr>
            <a:r>
              <a:rPr lang="en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</a:p>
          <a:p>
            <a:pPr lvl="2">
              <a:lnSpc>
                <a:spcPct val="125000"/>
              </a:lnSpc>
              <a:buSzPts val="1100"/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</a:p>
          <a:p>
            <a:pPr lvl="2">
              <a:lnSpc>
                <a:spcPct val="125000"/>
              </a:lnSpc>
              <a:buSzPts val="1100"/>
              <a:defRPr/>
            </a:pPr>
            <a:endParaRPr lang="en-US" sz="1200" b="1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2">
              <a:lnSpc>
                <a:spcPct val="125000"/>
              </a:lnSpc>
              <a:buSzPts val="1100"/>
              <a:defRPr/>
            </a:pPr>
            <a:endParaRPr lang="en-US" sz="1200" b="1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2">
              <a:lnSpc>
                <a:spcPct val="125000"/>
              </a:lnSpc>
              <a:buSzPts val="1100"/>
              <a:defRPr/>
            </a:pPr>
            <a:endParaRPr lang="en-US" sz="1200" b="1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2">
              <a:lnSpc>
                <a:spcPct val="125000"/>
              </a:lnSpc>
              <a:buSzPts val="1100"/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  <a:endParaRPr lang="en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>
              <a:lnSpc>
                <a:spcPct val="125000"/>
              </a:lnSpc>
              <a:buSzPts val="1100"/>
              <a:defRPr/>
            </a:pPr>
            <a:endParaRPr lang="en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>
              <a:lnSpc>
                <a:spcPct val="125000"/>
              </a:lnSpc>
              <a:buSzPts val="1100"/>
              <a:defRPr/>
            </a:pPr>
            <a:endParaRPr lang="en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0" y="4908550"/>
            <a:ext cx="306388" cy="2349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31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44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IN" sz="2400" dirty="0" smtClean="0">
                <a:latin typeface="Arial Black" panose="020B0A04020102020204" pitchFamily="34" charset="0"/>
              </a:rPr>
              <a:t>Problem Statement</a:t>
            </a:r>
            <a:endParaRPr sz="2400" dirty="0"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1" y="3209258"/>
            <a:ext cx="551661" cy="551661"/>
          </a:xfrm>
          <a:prstGeom prst="rect">
            <a:avLst/>
          </a:prstGeom>
        </p:spPr>
      </p:pic>
      <p:sp>
        <p:nvSpPr>
          <p:cNvPr id="10" name="Google Shape;188;p39"/>
          <p:cNvSpPr txBox="1"/>
          <p:nvPr/>
        </p:nvSpPr>
        <p:spPr>
          <a:xfrm>
            <a:off x="1305809" y="3957598"/>
            <a:ext cx="1496938" cy="105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lvl="2">
              <a:lnSpc>
                <a:spcPct val="125000"/>
              </a:lnSpc>
              <a:buSzPts val="1100"/>
              <a:defRPr/>
            </a:pPr>
            <a:r>
              <a:rPr lang="en" sz="11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Different methods </a:t>
            </a:r>
            <a:r>
              <a:rPr lang="en" sz="11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for enhancing a system’s </a:t>
            </a:r>
            <a:r>
              <a:rPr lang="en" sz="11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performance</a:t>
            </a:r>
          </a:p>
          <a:p>
            <a:pPr algn="ctr">
              <a:buSzPts val="900"/>
            </a:pPr>
            <a:endParaRPr sz="1100" i="0" u="none" strike="noStrike" cap="none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846;p55"/>
          <p:cNvCxnSpPr/>
          <p:nvPr/>
        </p:nvCxnSpPr>
        <p:spPr>
          <a:xfrm flipH="1">
            <a:off x="2802747" y="3209258"/>
            <a:ext cx="1926" cy="1754862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88;p39"/>
          <p:cNvSpPr txBox="1"/>
          <p:nvPr/>
        </p:nvSpPr>
        <p:spPr>
          <a:xfrm>
            <a:off x="3293139" y="3956381"/>
            <a:ext cx="1908951" cy="105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1100" b="1" dirty="0">
                <a:latin typeface="+mn-lt"/>
              </a:rPr>
              <a:t>Improves decision-making to enhance resource optimization through the examination of system information.</a:t>
            </a:r>
          </a:p>
        </p:txBody>
      </p:sp>
      <p:cxnSp>
        <p:nvCxnSpPr>
          <p:cNvPr id="15" name="Google Shape;846;p55"/>
          <p:cNvCxnSpPr/>
          <p:nvPr/>
        </p:nvCxnSpPr>
        <p:spPr>
          <a:xfrm flipH="1">
            <a:off x="5471760" y="3209258"/>
            <a:ext cx="1926" cy="1754862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28" y="3209258"/>
            <a:ext cx="539049" cy="539049"/>
          </a:xfrm>
          <a:prstGeom prst="rect">
            <a:avLst/>
          </a:prstGeom>
        </p:spPr>
      </p:pic>
      <p:sp>
        <p:nvSpPr>
          <p:cNvPr id="17" name="Google Shape;188;p39"/>
          <p:cNvSpPr txBox="1"/>
          <p:nvPr/>
        </p:nvSpPr>
        <p:spPr>
          <a:xfrm>
            <a:off x="5938000" y="3878097"/>
            <a:ext cx="2383807" cy="105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IN" sz="1100" b="1" dirty="0">
                <a:latin typeface="+mn-lt"/>
              </a:rPr>
              <a:t>Additionally, it is beneficial to regularly review the system’s data and identify the anomalies as soon as possible to prevent any further problems/complications.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01" y="3209257"/>
            <a:ext cx="539049" cy="539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388" y="27700"/>
            <a:ext cx="8238871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Introduction to the Project – System Monitor 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73" y="395202"/>
            <a:ext cx="9136316" cy="4840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We have implemented a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central monitoring system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using the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client-server architecture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to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gather system data from numerous nodes throughout a network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client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periodically retrieves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relevant data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and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transfers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it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across the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TCP/IP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network to a designated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server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 </a:t>
            </a: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>
              <a:lnSpc>
                <a:spcPct val="150000"/>
              </a:lnSpc>
              <a:defRPr/>
            </a:pP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In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order to provide a server with an update on the system's status, the following parameters must be delivered periodically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: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15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228600" lvl="0" indent="-228600">
              <a:lnSpc>
                <a:spcPct val="150000"/>
              </a:lnSpc>
              <a:buAutoNum type="arabicParenR"/>
              <a:defRPr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System Name</a:t>
            </a:r>
          </a:p>
          <a:p>
            <a:pPr marL="228600" lvl="0" indent="-228600">
              <a:lnSpc>
                <a:spcPct val="150000"/>
              </a:lnSpc>
              <a:buAutoNum type="arabicParenR"/>
              <a:defRPr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RAM Usage </a:t>
            </a:r>
          </a:p>
          <a:p>
            <a:pPr marL="228600" lvl="0" indent="-228600">
              <a:lnSpc>
                <a:spcPct val="150000"/>
              </a:lnSpc>
              <a:buAutoNum type="arabicParenR"/>
              <a:defRPr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CPU Utilization</a:t>
            </a:r>
          </a:p>
          <a:p>
            <a:pPr marL="228600" lvl="0" indent="-228600">
              <a:lnSpc>
                <a:spcPct val="150000"/>
              </a:lnSpc>
              <a:buAutoNum type="arabicParenR"/>
              <a:defRPr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System Idle Window</a:t>
            </a:r>
          </a:p>
          <a:p>
            <a:pPr marL="228600" lvl="0" indent="-228600">
              <a:lnSpc>
                <a:spcPct val="150000"/>
              </a:lnSpc>
              <a:buAutoNum type="arabicParenR"/>
              <a:defRPr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HDD Utilization</a:t>
            </a:r>
          </a:p>
          <a:p>
            <a:pPr lvl="0">
              <a:lnSpc>
                <a:spcPct val="150000"/>
              </a:lnSpc>
              <a:defRPr/>
            </a:pPr>
            <a:endParaRPr lang="en-US" sz="1150" b="1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These parameters are then sent from the server to the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database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on a regular basis by establishing the database connection. </a:t>
            </a:r>
          </a:p>
          <a:p>
            <a:pPr lvl="0">
              <a:lnSpc>
                <a:spcPct val="150000"/>
              </a:lnSpc>
              <a:defRPr/>
            </a:pP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Furthermore, the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GUI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on the server side, which is integrated with the database, assists the user in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retrieving specific information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about a certain client and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gaining insights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into system information via various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charts/graphs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provided by the GUI. </a:t>
            </a:r>
          </a:p>
          <a:p>
            <a:pPr lvl="0">
              <a:lnSpc>
                <a:spcPct val="150000"/>
              </a:lnSpc>
              <a:defRPr/>
            </a:pPr>
            <a:endParaRPr lang="en-US" sz="1150" dirty="0" smtClean="0">
              <a:solidFill>
                <a:srgbClr val="434343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0" y="4908550"/>
            <a:ext cx="306388" cy="2349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Block Diagram</a:t>
            </a:r>
          </a:p>
          <a:p>
            <a:pPr lvl="1"/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17" name="Rectangle 16"/>
          <p:cNvSpPr/>
          <p:nvPr/>
        </p:nvSpPr>
        <p:spPr>
          <a:xfrm>
            <a:off x="6854534" y="1242975"/>
            <a:ext cx="2150044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>
              <a:lnSpc>
                <a:spcPct val="200000"/>
              </a:lnSpc>
              <a:buSzPts val="1100"/>
              <a:defRPr/>
            </a:pPr>
            <a:r>
              <a:rPr lang="en-US" b="1" dirty="0" smtClean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Tools/ SDKs used:</a:t>
            </a:r>
            <a:endParaRPr lang="en-US" dirty="0" smtClean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Visual Studio Community Edition</a:t>
            </a:r>
          </a:p>
          <a:p>
            <a:pPr marL="97537" marR="182880" lvl="0">
              <a:buClr>
                <a:srgbClr val="434343"/>
              </a:buClr>
              <a:buSzPts val="1200"/>
              <a:defRPr/>
            </a:pPr>
            <a:endParaRPr lang="en-US" sz="1100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C/C++ Programming constructs along with STL</a:t>
            </a:r>
          </a:p>
          <a:p>
            <a:pPr marL="97537" marR="182880" lvl="0">
              <a:buClr>
                <a:srgbClr val="434343"/>
              </a:buClr>
              <a:buSzPts val="1200"/>
              <a:defRPr/>
            </a:pPr>
            <a:endParaRPr lang="en-US" sz="1100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MySQL</a:t>
            </a:r>
          </a:p>
          <a:p>
            <a:pPr marL="97537" marR="182880" lvl="0">
              <a:buClr>
                <a:srgbClr val="434343"/>
              </a:buClr>
              <a:buSzPts val="1200"/>
              <a:defRPr/>
            </a:pPr>
            <a:endParaRPr lang="en-US" sz="1100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Socket Programming</a:t>
            </a:r>
          </a:p>
          <a:p>
            <a:pPr marL="97537" marR="182880" lvl="0">
              <a:buClr>
                <a:srgbClr val="434343"/>
              </a:buClr>
              <a:buSzPts val="1200"/>
              <a:defRPr/>
            </a:pPr>
            <a:endParaRPr lang="en-US" sz="1100" dirty="0" smtClean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r>
              <a:rPr lang="en-US" sz="1100" dirty="0" smtClean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CLI/C++ Toolset</a:t>
            </a:r>
            <a:endParaRPr lang="en-US" sz="1100" dirty="0">
              <a:solidFill>
                <a:schemeClr val="tx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265176" marR="182880" lvl="0" indent="-167639">
              <a:buClr>
                <a:srgbClr val="434343"/>
              </a:buClr>
              <a:buSzPts val="1200"/>
              <a:buFont typeface="Calibri"/>
              <a:buChar char="●"/>
              <a:defRPr/>
            </a:pPr>
            <a:endParaRPr lang="en-US" sz="1100" dirty="0">
              <a:solidFill>
                <a:srgbClr val="434343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" y="732582"/>
            <a:ext cx="5954220" cy="37446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393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684137" y="237850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Client Features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5" name="Google Shape;828;p55"/>
          <p:cNvSpPr txBox="1"/>
          <p:nvPr/>
        </p:nvSpPr>
        <p:spPr>
          <a:xfrm>
            <a:off x="499254" y="1421578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26" y="838856"/>
            <a:ext cx="4213054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832;p55"/>
          <p:cNvSpPr txBox="1"/>
          <p:nvPr/>
        </p:nvSpPr>
        <p:spPr>
          <a:xfrm>
            <a:off x="1562320" y="99111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Basic Features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836;p55"/>
          <p:cNvSpPr txBox="1"/>
          <p:nvPr/>
        </p:nvSpPr>
        <p:spPr>
          <a:xfrm>
            <a:off x="5345396" y="1421578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Operations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908670" y="1893159"/>
            <a:ext cx="3705610" cy="88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endParaRPr sz="100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522431" y="772594"/>
            <a:ext cx="13066" cy="3968454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6" y="2378657"/>
            <a:ext cx="345417" cy="34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" y="1784972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0" y="2983611"/>
            <a:ext cx="332575" cy="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38;p55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00" y="1784972"/>
            <a:ext cx="354789" cy="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37;p55"/>
          <p:cNvSpPr txBox="1"/>
          <p:nvPr/>
        </p:nvSpPr>
        <p:spPr>
          <a:xfrm>
            <a:off x="5079483" y="1690151"/>
            <a:ext cx="3763339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System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information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data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is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sent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in the form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"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json"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 to the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server for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easier 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accessing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of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information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through key value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pairs.</a:t>
            </a: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37;p55"/>
          <p:cNvSpPr txBox="1"/>
          <p:nvPr/>
        </p:nvSpPr>
        <p:spPr>
          <a:xfrm>
            <a:off x="661205" y="1658428"/>
            <a:ext cx="3747777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8088" y="838856"/>
            <a:ext cx="4402072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832;p55"/>
          <p:cNvSpPr txBox="1"/>
          <p:nvPr/>
        </p:nvSpPr>
        <p:spPr>
          <a:xfrm>
            <a:off x="5950647" y="987493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Special Features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0" y="5285742"/>
            <a:ext cx="306988" cy="23427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29" name="Google Shape;837;p55"/>
          <p:cNvSpPr txBox="1"/>
          <p:nvPr/>
        </p:nvSpPr>
        <p:spPr>
          <a:xfrm>
            <a:off x="5109020" y="3388164"/>
            <a:ext cx="377795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By entering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"quit"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in the console, the client can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securely disconnect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from the server and wipe up all of its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associated resources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 Additionally, it stops the periodic data-sending function.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37;p55"/>
          <p:cNvSpPr txBox="1"/>
          <p:nvPr/>
        </p:nvSpPr>
        <p:spPr>
          <a:xfrm>
            <a:off x="5079483" y="2439794"/>
            <a:ext cx="383702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Exception handling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is used to manage unexpected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situations.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Every exception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displays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a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suitable message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that is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user-friendly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and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simple to comprehend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.</a:t>
            </a: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7;p55"/>
          <p:cNvSpPr txBox="1"/>
          <p:nvPr/>
        </p:nvSpPr>
        <p:spPr>
          <a:xfrm>
            <a:off x="600276" y="1755148"/>
            <a:ext cx="4152643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IN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Client Server Connection </a:t>
            </a:r>
            <a:r>
              <a:rPr lang="en-IN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using Socket Programming 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37;p55"/>
          <p:cNvSpPr txBox="1"/>
          <p:nvPr/>
        </p:nvSpPr>
        <p:spPr>
          <a:xfrm>
            <a:off x="549014" y="2348720"/>
            <a:ext cx="4132735" cy="5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IN" sz="1150" b="1" i="0" u="none" strike="noStrike" cap="none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Fetching </a:t>
            </a:r>
            <a:r>
              <a:rPr lang="en-IN" sz="1150" i="0" u="none" strike="noStrike" cap="none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System Information and </a:t>
            </a:r>
            <a:r>
              <a:rPr lang="en-IN" sz="1150" b="1" i="0" u="none" strike="noStrike" cap="none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sending </a:t>
            </a:r>
            <a:r>
              <a:rPr lang="en-IN" sz="1150" i="0" u="none" strike="noStrike" cap="none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it to the Server</a:t>
            </a:r>
          </a:p>
          <a:p>
            <a:pPr lvl="1">
              <a:buSzPts val="1100"/>
            </a:pP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22" y="2608348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00" y="3614245"/>
            <a:ext cx="332575" cy="3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66635" y="2969786"/>
            <a:ext cx="4572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Data is automatically transferred on a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regular basis </a:t>
            </a: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in </a:t>
            </a:r>
            <a:r>
              <a:rPr lang="en-US" sz="115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</a:t>
            </a:r>
          </a:p>
          <a:p>
            <a:pPr lvl="1">
              <a:buSzPts val="1100"/>
            </a:pPr>
            <a:r>
              <a:rPr lang="en-US" sz="115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single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detached </a:t>
            </a:r>
            <a:r>
              <a:rPr lang="en-US" sz="115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thread</a:t>
            </a: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85596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Server Features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5" name="Google Shape;828;p55"/>
          <p:cNvSpPr txBox="1"/>
          <p:nvPr/>
        </p:nvSpPr>
        <p:spPr>
          <a:xfrm>
            <a:off x="499254" y="1252530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26" y="669808"/>
            <a:ext cx="4213054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832;p55"/>
          <p:cNvSpPr txBox="1"/>
          <p:nvPr/>
        </p:nvSpPr>
        <p:spPr>
          <a:xfrm>
            <a:off x="1562320" y="822071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Basic Features 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836;p55"/>
          <p:cNvSpPr txBox="1"/>
          <p:nvPr/>
        </p:nvSpPr>
        <p:spPr>
          <a:xfrm>
            <a:off x="5345396" y="1252530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Operations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908670" y="1724111"/>
            <a:ext cx="3705610" cy="88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endParaRPr sz="100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>
            <a:off x="4476327" y="603546"/>
            <a:ext cx="18833" cy="419129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9" y="2401002"/>
            <a:ext cx="345417" cy="34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" y="1615924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3" y="3056571"/>
            <a:ext cx="332575" cy="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38;p55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00" y="1615924"/>
            <a:ext cx="354789" cy="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37;p55"/>
          <p:cNvSpPr txBox="1"/>
          <p:nvPr/>
        </p:nvSpPr>
        <p:spPr>
          <a:xfrm>
            <a:off x="539581" y="2333828"/>
            <a:ext cx="3763339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Server is able to </a:t>
            </a:r>
            <a:r>
              <a:rPr lang="en-IN" sz="1150" b="1" dirty="0" smtClean="0">
                <a:latin typeface="+mn-lt"/>
                <a:ea typeface="Calibri"/>
                <a:cs typeface="Calibri"/>
                <a:sym typeface="Calibri"/>
              </a:rPr>
              <a:t>collect </a:t>
            </a: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the information sent by the client in a </a:t>
            </a:r>
            <a:r>
              <a:rPr lang="en-IN" sz="1150" b="1" dirty="0" smtClean="0">
                <a:latin typeface="+mn-lt"/>
                <a:ea typeface="Calibri"/>
                <a:cs typeface="Calibri"/>
                <a:sym typeface="Calibri"/>
              </a:rPr>
              <a:t>json</a:t>
            </a: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 file.</a:t>
            </a: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611" y="679259"/>
            <a:ext cx="4402072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832;p55"/>
          <p:cNvSpPr txBox="1"/>
          <p:nvPr/>
        </p:nvSpPr>
        <p:spPr>
          <a:xfrm>
            <a:off x="5883347" y="829682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i="0" u="none" strike="noStrike" cap="none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Special Features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0" y="5116694"/>
            <a:ext cx="306988" cy="23427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35" name="Google Shape;837;p55"/>
          <p:cNvSpPr txBox="1"/>
          <p:nvPr/>
        </p:nvSpPr>
        <p:spPr>
          <a:xfrm>
            <a:off x="543789" y="2894221"/>
            <a:ext cx="3837024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In order to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update</a:t>
            </a: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necessary information, such as data received from clients, system information, connection status, etc., the server is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connected to a database. </a:t>
            </a:r>
          </a:p>
          <a:p>
            <a:pPr lvl="0">
              <a:buSzPts val="1100"/>
            </a:pP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7;p55"/>
          <p:cNvSpPr txBox="1"/>
          <p:nvPr/>
        </p:nvSpPr>
        <p:spPr>
          <a:xfrm>
            <a:off x="533585" y="1495618"/>
            <a:ext cx="4152643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Server can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handle multiple clients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at the same time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on a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single thread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by the use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of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select statement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and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master socket.</a:t>
            </a:r>
            <a:endParaRPr sz="1150" b="1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37;p55"/>
          <p:cNvSpPr txBox="1"/>
          <p:nvPr/>
        </p:nvSpPr>
        <p:spPr>
          <a:xfrm>
            <a:off x="5004303" y="1554195"/>
            <a:ext cx="4132735" cy="103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No two clients with the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same username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can join at the same time since the server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keeps track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of all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connected clients.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37;p55"/>
          <p:cNvSpPr txBox="1"/>
          <p:nvPr/>
        </p:nvSpPr>
        <p:spPr>
          <a:xfrm>
            <a:off x="4991894" y="2152804"/>
            <a:ext cx="4157555" cy="72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The master socket is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cleaned up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and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all resources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associated with a disconnected client are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eliminated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so that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server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doesn't have to wait for that client's information. 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65" y="2321582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52" y="3089760"/>
            <a:ext cx="332575" cy="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838;p55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95" y="3731495"/>
            <a:ext cx="350197" cy="31986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837;p55"/>
          <p:cNvSpPr txBox="1"/>
          <p:nvPr/>
        </p:nvSpPr>
        <p:spPr>
          <a:xfrm>
            <a:off x="4991894" y="2954472"/>
            <a:ext cx="4399145" cy="72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By typing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“quit”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you can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terminate the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server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this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will </a:t>
            </a: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buSzPts val="1100"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shutdown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all users who are connected and clear up all resources.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0971" y="3683799"/>
            <a:ext cx="4572000" cy="62324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The server also features an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echo functionality</a:t>
            </a: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, allowing </a:t>
            </a:r>
            <a:r>
              <a:rPr lang="en-US" sz="115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it</a:t>
            </a:r>
          </a:p>
          <a:p>
            <a:pPr lvl="1">
              <a:buSzPts val="1100"/>
            </a:pPr>
            <a:r>
              <a:rPr lang="en-US" sz="115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to </a:t>
            </a:r>
            <a:r>
              <a:rPr lang="en-US" sz="115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send the data received from a client 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back to that specific </a:t>
            </a:r>
            <a:endParaRPr lang="en-US" sz="1150" b="1" dirty="0" smtClean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lvl="1">
              <a:buSzPts val="1100"/>
            </a:pPr>
            <a:r>
              <a:rPr lang="en-US" sz="115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client</a:t>
            </a:r>
            <a:r>
              <a:rPr lang="en-US" sz="115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4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345641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Database Features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5" name="Google Shape;828;p55"/>
          <p:cNvSpPr txBox="1"/>
          <p:nvPr/>
        </p:nvSpPr>
        <p:spPr>
          <a:xfrm>
            <a:off x="499254" y="1705886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3164"/>
            <a:ext cx="4614280" cy="6993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832;p55"/>
          <p:cNvSpPr txBox="1"/>
          <p:nvPr/>
        </p:nvSpPr>
        <p:spPr>
          <a:xfrm>
            <a:off x="1429609" y="1203015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Basic Features 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836;p55"/>
          <p:cNvSpPr txBox="1"/>
          <p:nvPr/>
        </p:nvSpPr>
        <p:spPr>
          <a:xfrm>
            <a:off x="5345396" y="1705886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Operations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837;p55"/>
          <p:cNvSpPr txBox="1"/>
          <p:nvPr/>
        </p:nvSpPr>
        <p:spPr>
          <a:xfrm>
            <a:off x="908670" y="2177467"/>
            <a:ext cx="3705610" cy="88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endParaRPr sz="100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846;p55"/>
          <p:cNvCxnSpPr/>
          <p:nvPr/>
        </p:nvCxnSpPr>
        <p:spPr>
          <a:xfrm flipH="1">
            <a:off x="4469426" y="1154205"/>
            <a:ext cx="17055" cy="3061696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1" y="2592775"/>
            <a:ext cx="345417" cy="34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" y="1931140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9" y="2282726"/>
            <a:ext cx="354789" cy="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37;p55"/>
          <p:cNvSpPr txBox="1"/>
          <p:nvPr/>
        </p:nvSpPr>
        <p:spPr>
          <a:xfrm>
            <a:off x="553494" y="2429681"/>
            <a:ext cx="3763339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All the </a:t>
            </a:r>
            <a:r>
              <a:rPr lang="en-IN" sz="1150" b="1" dirty="0" smtClean="0">
                <a:latin typeface="+mn-lt"/>
                <a:ea typeface="Calibri"/>
                <a:cs typeface="Calibri"/>
                <a:sym typeface="Calibri"/>
              </a:rPr>
              <a:t>incoming entries </a:t>
            </a: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were successfully </a:t>
            </a:r>
            <a:r>
              <a:rPr lang="en-IN" sz="1150" b="1" dirty="0" smtClean="0">
                <a:latin typeface="+mn-lt"/>
                <a:ea typeface="Calibri"/>
                <a:cs typeface="Calibri"/>
                <a:sym typeface="Calibri"/>
              </a:rPr>
              <a:t>inserted </a:t>
            </a:r>
            <a:r>
              <a:rPr lang="en-IN" sz="1150" dirty="0" smtClean="0">
                <a:latin typeface="+mn-lt"/>
                <a:ea typeface="Calibri"/>
                <a:cs typeface="Calibri"/>
                <a:sym typeface="Calibri"/>
              </a:rPr>
              <a:t>into the database and the database was </a:t>
            </a:r>
            <a:r>
              <a:rPr lang="en-IN" sz="1150" b="1" dirty="0" smtClean="0">
                <a:latin typeface="+mn-lt"/>
                <a:ea typeface="Calibri"/>
                <a:cs typeface="Calibri"/>
                <a:sym typeface="Calibri"/>
              </a:rPr>
              <a:t>updated </a:t>
            </a:r>
            <a:r>
              <a:rPr lang="en-IN" sz="1150" b="1" dirty="0" smtClean="0">
                <a:ea typeface="Calibri"/>
                <a:cs typeface="Calibri"/>
                <a:sym typeface="Calibri"/>
              </a:rPr>
              <a:t>periodically.</a:t>
            </a:r>
            <a:r>
              <a:rPr lang="en-IN" sz="1150" dirty="0" smtClean="0">
                <a:ea typeface="Calibri"/>
                <a:cs typeface="Calibri"/>
                <a:sym typeface="Calibri"/>
              </a:rPr>
              <a:t> </a:t>
            </a: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82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589" y="1095706"/>
            <a:ext cx="4647055" cy="72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832;p55"/>
          <p:cNvSpPr txBox="1"/>
          <p:nvPr/>
        </p:nvSpPr>
        <p:spPr>
          <a:xfrm>
            <a:off x="5936291" y="1185198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600" b="1" i="0" u="none" strike="noStrike" cap="none" dirty="0" smtClean="0">
                <a:solidFill>
                  <a:schemeClr val="lt1"/>
                </a:solidFill>
                <a:latin typeface="+mj-lt"/>
                <a:ea typeface="Trebuchet MS"/>
                <a:cs typeface="Trebuchet MS"/>
                <a:sym typeface="Trebuchet MS"/>
              </a:rPr>
              <a:t>Special Features</a:t>
            </a:r>
            <a:endParaRPr sz="1600" b="1" i="0" u="none" strike="noStrike" cap="none" dirty="0">
              <a:solidFill>
                <a:schemeClr val="lt1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0" y="5570050"/>
            <a:ext cx="306988" cy="23427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36" name="Google Shape;837;p55"/>
          <p:cNvSpPr txBox="1"/>
          <p:nvPr/>
        </p:nvSpPr>
        <p:spPr>
          <a:xfrm>
            <a:off x="540317" y="1862787"/>
            <a:ext cx="4152643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successful connection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is established between the </a:t>
            </a:r>
          </a:p>
          <a:p>
            <a:pPr lvl="1">
              <a:buSzPts val="1100"/>
            </a:pP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server and the database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1150" b="1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37;p55"/>
          <p:cNvSpPr txBox="1"/>
          <p:nvPr/>
        </p:nvSpPr>
        <p:spPr>
          <a:xfrm>
            <a:off x="5002211" y="2280495"/>
            <a:ext cx="4132735" cy="43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b="1" dirty="0" smtClean="0">
                <a:latin typeface="+mn-lt"/>
              </a:rPr>
              <a:t>Fetch all Data </a:t>
            </a:r>
            <a:r>
              <a:rPr lang="en-US" sz="1150" dirty="0" smtClean="0">
                <a:latin typeface="+mn-lt"/>
              </a:rPr>
              <a:t>based on </a:t>
            </a:r>
            <a:r>
              <a:rPr lang="en-US" sz="1150" b="1" dirty="0" smtClean="0">
                <a:latin typeface="+mn-lt"/>
              </a:rPr>
              <a:t>Client Name</a:t>
            </a:r>
            <a:endParaRPr sz="1150" b="1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05" y="2751396"/>
            <a:ext cx="337662" cy="33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838;p55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5" y="3232485"/>
            <a:ext cx="332575" cy="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838;p55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68" y="3724314"/>
            <a:ext cx="350197" cy="31986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837;p55"/>
          <p:cNvSpPr txBox="1"/>
          <p:nvPr/>
        </p:nvSpPr>
        <p:spPr>
          <a:xfrm>
            <a:off x="5011265" y="3577260"/>
            <a:ext cx="4399145" cy="72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In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the </a:t>
            </a:r>
            <a:r>
              <a:rPr lang="en-US" sz="115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last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n entries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which user has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maximum free RAM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minimum CPU usage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and 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maximum disc space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available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9435" y="1815526"/>
            <a:ext cx="403918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ts val="1100"/>
            </a:pPr>
            <a:r>
              <a:rPr lang="en-US" sz="115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Additional queries that were added to retrieve important information are as follows:</a:t>
            </a:r>
            <a:endParaRPr lang="en-US" sz="115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2211" y="2759397"/>
            <a:ext cx="4251485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" b="1" dirty="0">
                <a:latin typeface="+mn-lt"/>
              </a:rPr>
              <a:t>Retrieve </a:t>
            </a:r>
            <a:r>
              <a:rPr lang="en-US" sz="1150" dirty="0">
                <a:latin typeface="+mn-lt"/>
              </a:rPr>
              <a:t>all information from a client's </a:t>
            </a:r>
            <a:r>
              <a:rPr lang="en-US" sz="1150" b="1" dirty="0">
                <a:latin typeface="+mn-lt"/>
              </a:rPr>
              <a:t>n most recent </a:t>
            </a:r>
            <a:r>
              <a:rPr lang="en-US" sz="1150" b="1" dirty="0" smtClean="0">
                <a:latin typeface="+mn-lt"/>
              </a:rPr>
              <a:t>entries</a:t>
            </a:r>
            <a:endParaRPr lang="en-IN" sz="115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0567" y="3222036"/>
            <a:ext cx="2917786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50" dirty="0">
                <a:latin typeface="+mn-lt"/>
              </a:rPr>
              <a:t>Obtain </a:t>
            </a:r>
            <a:r>
              <a:rPr lang="en-IN" sz="1150" b="1" dirty="0" smtClean="0">
                <a:latin typeface="+mn-lt"/>
              </a:rPr>
              <a:t>max/ min </a:t>
            </a:r>
            <a:r>
              <a:rPr lang="en-IN" sz="1150" b="1" dirty="0">
                <a:latin typeface="+mn-lt"/>
              </a:rPr>
              <a:t>Ram </a:t>
            </a:r>
            <a:r>
              <a:rPr lang="en-IN" sz="1150" dirty="0">
                <a:latin typeface="+mn-lt"/>
              </a:rPr>
              <a:t>for a specific client</a:t>
            </a:r>
          </a:p>
        </p:txBody>
      </p:sp>
    </p:spTree>
    <p:extLst>
      <p:ext uri="{BB962C8B-B14F-4D97-AF65-F5344CB8AC3E}">
        <p14:creationId xmlns:p14="http://schemas.microsoft.com/office/powerpoint/2010/main" val="338027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85663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Special Features - UI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5" name="Google Shape;828;p55"/>
          <p:cNvSpPr txBox="1"/>
          <p:nvPr/>
        </p:nvSpPr>
        <p:spPr>
          <a:xfrm>
            <a:off x="499254" y="1045062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" name="Google Shape;838;p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3" y="1365584"/>
            <a:ext cx="345417" cy="34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3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3" y="748910"/>
            <a:ext cx="337662" cy="33155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37;p55"/>
          <p:cNvSpPr txBox="1"/>
          <p:nvPr/>
        </p:nvSpPr>
        <p:spPr>
          <a:xfrm>
            <a:off x="686337" y="1334395"/>
            <a:ext cx="8452645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Dashboard offers a number of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functionalities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, including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:-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Start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and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stop buttons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to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operate the server.</a:t>
            </a:r>
          </a:p>
          <a:p>
            <a:pPr lvl="0">
              <a:buSzPts val="1100"/>
            </a:pPr>
            <a:endParaRPr lang="en-US" sz="1150" dirty="0" smtClean="0"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The combo-box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list of client names is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dynamically updated in real time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lvl="0">
              <a:buSzPts val="1100"/>
            </a:pP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The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user can access the most recent entries of a selected client's data, </a:t>
            </a:r>
            <a:endParaRPr lang="en-US" sz="1150" dirty="0" smtClean="0">
              <a:latin typeface="+mn-lt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     which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is shown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in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 charts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and tables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lvl="0">
              <a:buSzPts val="1100"/>
            </a:pPr>
            <a:endParaRPr lang="en-US" sz="1150" dirty="0" smtClean="0">
              <a:latin typeface="+mn-lt"/>
              <a:ea typeface="Calibri"/>
              <a:cs typeface="Calibri"/>
              <a:sym typeface="Calibri"/>
            </a:endParaRP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There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is a </a:t>
            </a:r>
            <a:r>
              <a:rPr lang="en-US" sz="1150" b="1" dirty="0">
                <a:latin typeface="+mn-lt"/>
                <a:ea typeface="Calibri"/>
                <a:cs typeface="Calibri"/>
                <a:sym typeface="Calibri"/>
              </a:rPr>
              <a:t>special query field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where users can enter </a:t>
            </a:r>
            <a:r>
              <a:rPr lang="en-US" sz="1150" b="1" dirty="0" smtClean="0">
                <a:latin typeface="+mn-lt"/>
                <a:ea typeface="Calibri"/>
                <a:cs typeface="Calibri"/>
                <a:sym typeface="Calibri"/>
              </a:rPr>
              <a:t>specific queries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, </a:t>
            </a:r>
          </a:p>
          <a:p>
            <a:pPr lvl="0">
              <a:buSzPts val="1100"/>
            </a:pP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    such 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as the maximum and minimum amounts of RAM and CPU </a:t>
            </a:r>
            <a:r>
              <a:rPr lang="en-US" sz="1150" dirty="0" smtClean="0">
                <a:latin typeface="+mn-lt"/>
                <a:ea typeface="Calibri"/>
                <a:cs typeface="Calibri"/>
                <a:sym typeface="Calibri"/>
              </a:rPr>
              <a:t>utilization</a:t>
            </a:r>
            <a:r>
              <a:rPr lang="en-US" sz="1150" dirty="0">
                <a:latin typeface="+mn-lt"/>
                <a:ea typeface="Calibri"/>
                <a:cs typeface="Calibri"/>
                <a:sym typeface="Calibri"/>
              </a:rPr>
              <a:t>.</a:t>
            </a:r>
            <a:endParaRPr sz="115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37;p55"/>
          <p:cNvSpPr txBox="1"/>
          <p:nvPr/>
        </p:nvSpPr>
        <p:spPr>
          <a:xfrm>
            <a:off x="689895" y="702034"/>
            <a:ext cx="7923656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One has to log in using the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login form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in order to access the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UI dashboard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34" name="Google Shape;837;p55"/>
          <p:cNvSpPr txBox="1"/>
          <p:nvPr/>
        </p:nvSpPr>
        <p:spPr>
          <a:xfrm>
            <a:off x="659835" y="4056026"/>
            <a:ext cx="637874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1100"/>
            </a:pP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To provide a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seamless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user-friendly experience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every button—whether on </a:t>
            </a:r>
            <a:endParaRPr lang="en-US" sz="1150" dirty="0" smtClean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buSzPts val="1100"/>
            </a:pP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the 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login form, </a:t>
            </a:r>
            <a:r>
              <a:rPr lang="en-US" sz="1150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dashboard-has </a:t>
            </a:r>
            <a:r>
              <a:rPr lang="en-US" sz="115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exception handling</a:t>
            </a:r>
            <a:r>
              <a:rPr lang="en-US" sz="115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115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838;p5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0" y="3414673"/>
            <a:ext cx="332575" cy="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38;p5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8" y="4181005"/>
            <a:ext cx="350197" cy="3198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86337" y="3437088"/>
            <a:ext cx="83612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50" dirty="0">
                <a:latin typeface="+mn-lt"/>
              </a:rPr>
              <a:t>With </a:t>
            </a:r>
            <a:r>
              <a:rPr lang="en-IN" sz="1150" b="1" dirty="0">
                <a:latin typeface="+mn-lt"/>
              </a:rPr>
              <a:t>each query</a:t>
            </a:r>
            <a:r>
              <a:rPr lang="en-IN" sz="1150" dirty="0">
                <a:latin typeface="+mn-lt"/>
              </a:rPr>
              <a:t>, the </a:t>
            </a:r>
            <a:r>
              <a:rPr lang="en-IN" sz="1150" b="1" dirty="0">
                <a:latin typeface="+mn-lt"/>
              </a:rPr>
              <a:t>database connection is properly closed</a:t>
            </a:r>
            <a:r>
              <a:rPr lang="en-IN" sz="1150" dirty="0" smtClean="0">
                <a:latin typeface="+mn-lt"/>
              </a:rPr>
              <a:t>,</a:t>
            </a:r>
          </a:p>
          <a:p>
            <a:r>
              <a:rPr lang="en-IN" sz="1150" b="1" dirty="0" smtClean="0">
                <a:latin typeface="+mn-lt"/>
              </a:rPr>
              <a:t>releasing </a:t>
            </a:r>
            <a:r>
              <a:rPr lang="en-IN" sz="1150" b="1" dirty="0">
                <a:latin typeface="+mn-lt"/>
              </a:rPr>
              <a:t>resources </a:t>
            </a:r>
            <a:r>
              <a:rPr lang="en-IN" sz="1150" dirty="0">
                <a:latin typeface="+mn-lt"/>
              </a:rPr>
              <a:t>and </a:t>
            </a:r>
            <a:r>
              <a:rPr lang="en-IN" sz="1150" b="1" dirty="0">
                <a:latin typeface="+mn-lt"/>
              </a:rPr>
              <a:t>making the UI less bulky</a:t>
            </a:r>
            <a:r>
              <a:rPr lang="en-IN" sz="1150" dirty="0">
                <a:latin typeface="+mn-lt"/>
              </a:rPr>
              <a:t>.</a:t>
            </a:r>
          </a:p>
        </p:txBody>
      </p:sp>
      <p:pic>
        <p:nvPicPr>
          <p:cNvPr id="1030" name="Picture 6" descr="https://user-images.githubusercontent.com/77383378/183707866-622efab3-8766-46ff-bf37-50491500945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25" y="2527204"/>
            <a:ext cx="2942558" cy="2215396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Google Shape;846;p55"/>
          <p:cNvCxnSpPr/>
          <p:nvPr/>
        </p:nvCxnSpPr>
        <p:spPr>
          <a:xfrm flipH="1">
            <a:off x="5924390" y="85663"/>
            <a:ext cx="15368" cy="4947379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925" y="362425"/>
            <a:ext cx="2664187" cy="2006318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851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0E5F1D4E35E4409B5CF071F957E6CD" ma:contentTypeVersion="0" ma:contentTypeDescription="Create a new document." ma:contentTypeScope="" ma:versionID="4200af1be9aec32c6363718a2aca1b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E981B9-9D5E-4595-8635-131F575C0C51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04C519-66F6-45F8-A582-0D4B7FD0F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5534</TotalTime>
  <Words>1139</Words>
  <Application>Microsoft Office PowerPoint</Application>
  <PresentationFormat>On-screen Show (16:9)</PresentationFormat>
  <Paragraphs>162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Roboto</vt:lpstr>
      <vt:lpstr>Microsoft Sans Serif</vt:lpstr>
      <vt:lpstr>Corbel</vt:lpstr>
      <vt:lpstr>Arial</vt:lpstr>
      <vt:lpstr>Raleway Thin</vt:lpstr>
      <vt:lpstr>Arial Black</vt:lpstr>
      <vt:lpstr>Raleway</vt:lpstr>
      <vt:lpstr>Trebuchet MS</vt:lpstr>
      <vt:lpstr>Calibri</vt:lpstr>
      <vt:lpstr>Montserrat</vt:lpstr>
      <vt:lpstr>Simple Light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Demo</vt:lpstr>
      <vt:lpstr>PowerPoint Presentation</vt:lpstr>
      <vt:lpstr>   QnA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Ishika Bhatt</cp:lastModifiedBy>
  <cp:revision>173</cp:revision>
  <dcterms:modified xsi:type="dcterms:W3CDTF">2022-08-12T04:33:14Z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</Properties>
</file>